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424" r:id="rId3"/>
    <p:sldId id="425" r:id="rId4"/>
    <p:sldId id="427" r:id="rId5"/>
    <p:sldId id="426" r:id="rId6"/>
    <p:sldId id="400" r:id="rId7"/>
    <p:sldId id="406" r:id="rId8"/>
    <p:sldId id="408" r:id="rId9"/>
    <p:sldId id="419" r:id="rId10"/>
    <p:sldId id="407" r:id="rId11"/>
    <p:sldId id="409" r:id="rId12"/>
    <p:sldId id="417" r:id="rId13"/>
    <p:sldId id="418" r:id="rId14"/>
    <p:sldId id="402" r:id="rId15"/>
    <p:sldId id="403" r:id="rId16"/>
    <p:sldId id="404" r:id="rId17"/>
    <p:sldId id="395" r:id="rId18"/>
    <p:sldId id="397" r:id="rId19"/>
    <p:sldId id="420" r:id="rId20"/>
    <p:sldId id="396" r:id="rId21"/>
    <p:sldId id="393" r:id="rId22"/>
    <p:sldId id="398" r:id="rId23"/>
    <p:sldId id="412" r:id="rId24"/>
    <p:sldId id="411" r:id="rId25"/>
    <p:sldId id="421" r:id="rId26"/>
    <p:sldId id="414" r:id="rId27"/>
    <p:sldId id="415" r:id="rId28"/>
    <p:sldId id="416" r:id="rId29"/>
    <p:sldId id="263" r:id="rId30"/>
    <p:sldId id="298" r:id="rId31"/>
    <p:sldId id="422" r:id="rId32"/>
    <p:sldId id="423" r:id="rId33"/>
    <p:sldId id="428" r:id="rId34"/>
    <p:sldId id="405" r:id="rId35"/>
    <p:sldId id="293" r:id="rId36"/>
    <p:sldId id="306" r:id="rId3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21/12/2023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imes.com/ai-and-vision-at-the-edge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inyml.seas.harvard.edu/SciTinyML-22/latam/" TargetMode="External"/><Relationship Id="rId5" Type="http://schemas.openxmlformats.org/officeDocument/2006/relationships/hyperlink" Target="https://brianplancher.com/courses/cs249r_tinyml/" TargetMode="External"/><Relationship Id="rId4" Type="http://schemas.openxmlformats.org/officeDocument/2006/relationships/hyperlink" Target="https://tinyml.seas.harvard.edu/SciTinyML-22/latam/#:~:text=12:15%C2%A0%20(SP)%20Introduction%20to%20Deep%20Learning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(Machine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embedded ML?</a:t>
            </a:r>
          </a:p>
          <a:p>
            <a:r>
              <a:rPr lang="en-US" dirty="0"/>
              <a:t>Recent advances in microprocessor architecture and algorithm design have made it possible to run sophisticated machine learning workloads on even the smallest of microcontrollers. Embedded machine learning, also known as </a:t>
            </a:r>
            <a:r>
              <a:rPr lang="en-US" dirty="0" err="1"/>
              <a:t>TinyML</a:t>
            </a:r>
            <a:r>
              <a:rPr lang="en-US" dirty="0"/>
              <a:t>, is the field of machine learning when applied to embedded systems such as these.</a:t>
            </a:r>
          </a:p>
          <a:p>
            <a:r>
              <a:rPr lang="en-US" dirty="0"/>
              <a:t>There are some major advantages to deploying ML on embedded devices. The key advantages are neatly expressed in the unfortunate acronym BLERP, </a:t>
            </a:r>
            <a:r>
              <a:rPr lang="en-US" dirty="0">
                <a:effectLst/>
                <a:hlinkClick r:id="rId3"/>
              </a:rPr>
              <a:t>coined by Jeff Bier</a:t>
            </a:r>
            <a:r>
              <a:rPr lang="en-US" dirty="0"/>
              <a:t>. They are:</a:t>
            </a:r>
          </a:p>
          <a:p>
            <a:r>
              <a:rPr lang="en-US" b="1" dirty="0"/>
              <a:t>Bandwidth</a:t>
            </a:r>
            <a:r>
              <a:rPr lang="en-US" dirty="0"/>
              <a:t>—ML algorithms on edge devices can extract meaningful information from data that would otherwise be inaccessible due to bandwidth constraints.</a:t>
            </a:r>
          </a:p>
          <a:p>
            <a:r>
              <a:rPr lang="en-US" b="1" dirty="0"/>
              <a:t>Latency</a:t>
            </a:r>
            <a:r>
              <a:rPr lang="en-US" dirty="0"/>
              <a:t>—On-device ML models can respond in real-time to inputs, enabling applications such as autonomous vehicles, which would not be viable if dependent on network latency.</a:t>
            </a:r>
          </a:p>
          <a:p>
            <a:r>
              <a:rPr lang="en-US" b="1" dirty="0"/>
              <a:t>Economics</a:t>
            </a:r>
            <a:r>
              <a:rPr lang="en-US" dirty="0"/>
              <a:t>—By processing data on-device, embedded ML systems avoid the costs of transmitting data over a network and processing it in the cloud.</a:t>
            </a:r>
          </a:p>
          <a:p>
            <a:r>
              <a:rPr lang="en-US" b="1" dirty="0"/>
              <a:t>Reliability</a:t>
            </a:r>
            <a:r>
              <a:rPr lang="en-US" dirty="0"/>
              <a:t>—Systems controlled by on-device models are inherently more reliable than those which depend on a connection to the cloud.</a:t>
            </a:r>
          </a:p>
          <a:p>
            <a:r>
              <a:rPr lang="en-US" b="1"/>
              <a:t>Privacy</a:t>
            </a:r>
            <a:r>
              <a:rPr lang="en-US"/>
              <a:t>—When data is processed on an embedded system and is never transmitted to the cloud, user privacy is protected and there is less chance of abuse.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8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  <a:p>
            <a:r>
              <a:rPr lang="pt-BR" dirty="0"/>
              <a:t>[1] https://www.hackster.io/news/slimming-down-ml-models-for-tiny-hardware-234e0fd4c64a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110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97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em dispositivos embarcados.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Edge Impulse é uma plataforma de desenvolvimento e implantação de soluções de aprendizado de máquina para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devices (dispositivos de borda). A plataforma foi projetada para simplificar o processo de criar, treinar e implantar modelos de aprendizado de máquina diretamente em dispositivos com recursos limitados, como microcontroladores e microprocessadores.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https://colab.research.google.com/github/zz4fap/tp557-iot-ml/blob/master/exercises/Exerc%C3%ADcios_sobre_Programa%C3%A7%C3%A3o_em_Python.ipynb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  <a:p>
            <a:r>
              <a:rPr lang="pt-BR" dirty="0"/>
              <a:t>[1] https://www.hackster.io/news/slimming-down-ml-models-for-tiny-hardware-234e0fd4c64a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07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  <a:p>
            <a:r>
              <a:rPr lang="pt-BR" dirty="0"/>
              <a:t>[1] https://www.hackster.io/news/slimming-down-ml-models-for-tiny-hardware-234e0fd4c64a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48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E8EAED"/>
                </a:solidFill>
                <a:effectLst/>
                <a:latin typeface="Google Sans"/>
              </a:rPr>
              <a:t>Encoder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 Rotativo 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é um tipo de sensor de posição que é usado para determinar a posição angular de um eixo rotativo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. Ele gera um sinal elétrico, analógico ou digital, de acordo com o movimento de rotação.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devices são dispositivos que estão mais próximos das fontes de dados e dos usuários finais.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é um dispositivo físico que está conectado à internet e tem a capacidade de coletar, enviar e receber dados por meio de uma rede de comunicação. Esses dispositivos são projetados para interagir com o ambiente ao seu redor e podem conter desde sensores e atuadores simples até dispositivos mais complexos, como câmeras, eletrodomésticos inteligentes,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wearables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sistemas industriais, veículos conectados e muito mais.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21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2.png"/><Relationship Id="rId7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18.jpeg"/><Relationship Id="rId10" Type="http://schemas.openxmlformats.org/officeDocument/2006/relationships/image" Target="../media/image39.jpeg"/><Relationship Id="rId4" Type="http://schemas.openxmlformats.org/officeDocument/2006/relationships/image" Target="../media/image17.jpeg"/><Relationship Id="rId9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hyperlink" Target="https://github.com/Mjrovai/UNIFEI-IESTI01-TinyML-2022.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jpeg"/><Relationship Id="rId4" Type="http://schemas.openxmlformats.org/officeDocument/2006/relationships/image" Target="../media/image44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8.pn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59.png"/><Relationship Id="rId5" Type="http://schemas.openxmlformats.org/officeDocument/2006/relationships/image" Target="../media/image68.png"/><Relationship Id="rId15" Type="http://schemas.openxmlformats.org/officeDocument/2006/relationships/image" Target="../media/image62.jpeg"/><Relationship Id="rId10" Type="http://schemas.openxmlformats.org/officeDocument/2006/relationships/image" Target="../media/image44.png"/><Relationship Id="rId4" Type="http://schemas.openxmlformats.org/officeDocument/2006/relationships/image" Target="../media/image67.png"/><Relationship Id="rId9" Type="http://schemas.openxmlformats.org/officeDocument/2006/relationships/image" Target="../media/image72.jpeg"/><Relationship Id="rId1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0" Type="http://schemas.openxmlformats.org/officeDocument/2006/relationships/hyperlink" Target="https://www.youtube.com/watch?v=rV6lmdJqsvc&amp;ab_channel=MarceloRovai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9r2VVM4nfk8&amp;ab_channel=TensorFlow" TargetMode="External"/><Relationship Id="rId3" Type="http://schemas.openxmlformats.org/officeDocument/2006/relationships/hyperlink" Target="https://www.youtube.com/watch?v=vswoWrOpC1s&amp;ab_channel=MarceloRovai" TargetMode="External"/><Relationship Id="rId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www.youtube.com/watch?v=QCH9iYNjDJc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eRetSaqm1w&amp;ab_channel=MarceloRovai" TargetMode="External"/><Relationship Id="rId11" Type="http://schemas.openxmlformats.org/officeDocument/2006/relationships/hyperlink" Target="https://experiments.withgoogle.com/collection/tfliteformicrocontrollers" TargetMode="External"/><Relationship Id="rId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tensorflow.org/lite/examples?hl=pt-br" TargetMode="External"/><Relationship Id="rId4" Type="http://schemas.openxmlformats.org/officeDocument/2006/relationships/hyperlink" Target="https://www.youtube.com/watch?v=70ySBIPzvJk&amp;ab_channel=MarceloRovai" TargetMode="External"/><Relationship Id="rId9" Type="http://schemas.openxmlformats.org/officeDocument/2006/relationships/hyperlink" Target="https://www.youtube.com/watch?v=oOeZ7IgEN4o&amp;ab_channel=GoogleforDeveloper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tinymlproject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%C3%ADcios_sobre_Programa%C3%A7%C3%A3o_em_Python.ipyn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hyperlink" Target="https://youtube.com/shorts/O8cmpRZ9dOo?feature=shar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Machine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dirty="0"/>
              <a:t>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2+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TinyML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pt-BR" dirty="0"/>
              <a:t>Edge </a:t>
            </a:r>
            <a:r>
              <a:rPr lang="pt-BR" dirty="0" err="1"/>
              <a:t>Computing</a:t>
            </a:r>
            <a:r>
              <a:rPr lang="pt-BR" dirty="0"/>
              <a:t> versus </a:t>
            </a:r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/>
          </a:bodyPr>
          <a:lstStyle/>
          <a:p>
            <a:r>
              <a:rPr lang="pt-BR" sz="2800" b="1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</a:t>
            </a:r>
            <a:r>
              <a:rPr lang="pt-BR" sz="2800" b="1" i="1" dirty="0">
                <a:effectLst/>
              </a:rPr>
              <a:t>próximo ou nos dispositivos que coletam os dados</a:t>
            </a:r>
            <a:r>
              <a:rPr lang="pt-BR" sz="2800" b="0" i="0" dirty="0">
                <a:effectLst/>
              </a:rPr>
              <a:t> (ou seja, na borda da rede)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coletam e processam dados com </a:t>
            </a:r>
            <a:r>
              <a:rPr lang="pt-BR" b="1" i="1" dirty="0"/>
              <a:t>consumo de energia ultrabaixo </a:t>
            </a:r>
            <a:r>
              <a:rPr lang="pt-BR" dirty="0"/>
              <a:t>(baterias), possibilitando </a:t>
            </a:r>
            <a:r>
              <a:rPr lang="pt-BR" b="1" i="1" dirty="0"/>
              <a:t>a execução contínua de modelos de ML</a:t>
            </a:r>
            <a:r>
              <a:rPr lang="pt-BR" dirty="0"/>
              <a:t> (i.e., dispositivos “</a:t>
            </a:r>
            <a:r>
              <a:rPr lang="pt-BR" b="1" i="1" dirty="0" err="1"/>
              <a:t>always</a:t>
            </a:r>
            <a:r>
              <a:rPr lang="pt-BR" b="1" i="1" dirty="0"/>
              <a:t> </a:t>
            </a:r>
            <a:r>
              <a:rPr lang="pt-BR" b="1" i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TinyML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5CBED-09E5-449C-13B0-3BFA0C5556B0}"/>
              </a:ext>
            </a:extLst>
          </p:cNvPr>
          <p:cNvSpPr txBox="1"/>
          <p:nvPr/>
        </p:nvSpPr>
        <p:spPr>
          <a:xfrm>
            <a:off x="1070656" y="5600031"/>
            <a:ext cx="27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Nosso curso focará no uso de dispositivos tinyML.</a:t>
            </a:r>
          </a:p>
        </p:txBody>
      </p: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</a:t>
            </a:r>
            <a:r>
              <a:rPr lang="pt-BR" sz="2800" b="1" i="1" dirty="0"/>
              <a:t>máquinas imitarem o comportamento humano</a:t>
            </a:r>
            <a:r>
              <a:rPr lang="pt-BR" sz="2800" dirty="0"/>
              <a:t>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</a:t>
            </a:r>
            <a:r>
              <a:rPr lang="pt-BR" sz="2800" b="1" i="1" dirty="0"/>
              <a:t>aprendem uma tarefa sem serem explicitamente programados para tal</a:t>
            </a:r>
            <a:r>
              <a:rPr lang="pt-BR" sz="2800" dirty="0"/>
              <a:t>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1" i="1" dirty="0">
                <a:effectLst/>
              </a:rPr>
              <a:t>inspirados no funcionamento do cérebro humano</a:t>
            </a:r>
            <a:r>
              <a:rPr lang="pt-BR" b="0" i="0" dirty="0">
                <a:effectLst/>
              </a:rPr>
              <a:t>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experiências prévias.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</a:t>
            </a:r>
            <a:r>
              <a:rPr lang="pt-BR" b="1" i="1" dirty="0"/>
              <a:t>maior capacidade</a:t>
            </a:r>
            <a:r>
              <a:rPr lang="pt-BR" dirty="0"/>
              <a:t>, </a:t>
            </a:r>
            <a:r>
              <a:rPr lang="pt-BR" b="1" i="1" dirty="0"/>
              <a:t>necessitam de grandes quantidades de dados</a:t>
            </a:r>
            <a:r>
              <a:rPr lang="pt-BR" dirty="0"/>
              <a:t>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3548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</a:t>
            </a:r>
            <a:r>
              <a:rPr lang="pt-BR" b="1" i="1" dirty="0"/>
              <a:t>monitoramento contínuo </a:t>
            </a:r>
            <a:r>
              <a:rPr lang="pt-BR" dirty="0"/>
              <a:t>de equipamentos com o objetivo de </a:t>
            </a:r>
            <a:r>
              <a:rPr lang="pt-BR" b="1" i="1" dirty="0"/>
              <a:t>prever falhas</a:t>
            </a:r>
            <a:r>
              <a:rPr lang="pt-BR" dirty="0"/>
              <a:t>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em plantações.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acústico,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acústico,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 (e atuadores),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in Cell Battery - 20mm (CR2032) - PRT-00338 - SparkFun Electronics">
            <a:extLst>
              <a:ext uri="{FF2B5EF4-FFF2-40B4-BE49-F238E27FC236}">
                <a16:creationId xmlns:a16="http://schemas.microsoft.com/office/drawing/2014/main" id="{21ECA515-C91E-1F7B-F654-62E9566E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17" y="711039"/>
            <a:ext cx="491279" cy="4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 Lite | ML para dispositivos móveis e do Edge">
            <a:extLst>
              <a:ext uri="{FF2B5EF4-FFF2-40B4-BE49-F238E27FC236}">
                <a16:creationId xmlns:a16="http://schemas.microsoft.com/office/drawing/2014/main" id="{73D8A905-E321-F84A-B6D8-0CD3A641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91" y="230188"/>
            <a:ext cx="2136510" cy="12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no 33 BLE - Arduino | Mouser">
            <a:extLst>
              <a:ext uri="{FF2B5EF4-FFF2-40B4-BE49-F238E27FC236}">
                <a16:creationId xmlns:a16="http://schemas.microsoft.com/office/drawing/2014/main" id="{3978795D-24AB-43DA-F540-B1C96D55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32" y="302340"/>
            <a:ext cx="1800934" cy="13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435CE124-F316-B2A4-2316-3E50D2ACE05B}"/>
              </a:ext>
            </a:extLst>
          </p:cNvPr>
          <p:cNvSpPr>
            <a:spLocks noChangeAspect="1"/>
          </p:cNvSpPr>
          <p:nvPr/>
        </p:nvSpPr>
        <p:spPr>
          <a:xfrm>
            <a:off x="6709080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C274C756-0991-A234-A02C-F6FBAED8EA2E}"/>
              </a:ext>
            </a:extLst>
          </p:cNvPr>
          <p:cNvSpPr>
            <a:spLocks noChangeAspect="1"/>
          </p:cNvSpPr>
          <p:nvPr/>
        </p:nvSpPr>
        <p:spPr>
          <a:xfrm>
            <a:off x="8783839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457" y="1825624"/>
            <a:ext cx="6373059" cy="5032375"/>
          </a:xfrm>
        </p:spPr>
        <p:txBody>
          <a:bodyPr>
            <a:normAutofit/>
          </a:bodyPr>
          <a:lstStyle/>
          <a:p>
            <a:r>
              <a:rPr lang="pt-BR" b="1" dirty="0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i="1" dirty="0" err="1"/>
              <a:t>wearables</a:t>
            </a:r>
            <a:r>
              <a:rPr lang="pt-BR" dirty="0"/>
              <a:t> e dispositivos portáteis.</a:t>
            </a:r>
          </a:p>
          <a:p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 uso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3" y="2797627"/>
            <a:ext cx="4885176" cy="19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1825624"/>
            <a:ext cx="760314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</a:t>
            </a:r>
            <a:r>
              <a:rPr lang="pt-BR" b="1" i="1" dirty="0"/>
              <a:t>processamento local </a:t>
            </a:r>
            <a:r>
              <a:rPr lang="pt-BR" dirty="0"/>
              <a:t>dos dados em </a:t>
            </a:r>
            <a:r>
              <a:rPr lang="pt-BR" b="1" i="1" dirty="0"/>
              <a:t>dispositivos de borda</a:t>
            </a:r>
            <a:r>
              <a:rPr lang="pt-BR" dirty="0"/>
              <a:t> traz benefícios como: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2993571"/>
            <a:ext cx="4590421" cy="18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4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ADF19-43EF-B6EA-B6EB-C7AF9247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modelos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EBB5B4-75A8-936C-FCAA-88F017EB7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886" y="1825624"/>
            <a:ext cx="633548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Grandes modelos de linguagem, geração de imagens e detecção de objetos, como GPT-(3/4), </a:t>
            </a:r>
            <a:r>
              <a:rPr lang="pt-BR" dirty="0" err="1"/>
              <a:t>Dall-E</a:t>
            </a:r>
            <a:r>
              <a:rPr lang="pt-BR" dirty="0"/>
              <a:t> e </a:t>
            </a:r>
            <a:r>
              <a:rPr lang="pt-BR" dirty="0" err="1"/>
              <a:t>Yolo</a:t>
            </a:r>
            <a:r>
              <a:rPr lang="pt-BR" b="0" i="0" dirty="0">
                <a:effectLst/>
              </a:rPr>
              <a:t>, representam um salto notável na inteligência artificial e encontraram inúmeras aplicações vitais em vários setores. </a:t>
            </a:r>
          </a:p>
          <a:p>
            <a:r>
              <a:rPr lang="pt-BR" b="0" i="0" dirty="0">
                <a:effectLst/>
              </a:rPr>
              <a:t>Esses modelos, treinados em vastos conjuntos de dados, podem gerar texto semelhante ao humano, criar imagens em vários estilos e detectar objetos em tempo real,  tornando-os valiosos para várias tarefas.</a:t>
            </a:r>
          </a:p>
        </p:txBody>
      </p:sp>
      <p:pic>
        <p:nvPicPr>
          <p:cNvPr id="1028" name="Picture 4" descr="Uso do Chat GPT na política pode ser um risco à informação? Entenda -  RIC.com.br">
            <a:extLst>
              <a:ext uri="{FF2B5EF4-FFF2-40B4-BE49-F238E27FC236}">
                <a16:creationId xmlns:a16="http://schemas.microsoft.com/office/drawing/2014/main" id="{54A14C52-7047-6623-FDFD-F1C5B5D4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906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LL-E: The AI That Can Create Images from Text - Cloudbooklet">
            <a:extLst>
              <a:ext uri="{FF2B5EF4-FFF2-40B4-BE49-F238E27FC236}">
                <a16:creationId xmlns:a16="http://schemas.microsoft.com/office/drawing/2014/main" id="{2F600AE3-F7BD-EF2F-6ADC-A92A8A483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69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54AE9A2-1520-71A3-203B-BEB15A74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7" y="4655229"/>
            <a:ext cx="3328393" cy="176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7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single core de 32 bits, poucos quilobytes de memória RAM e alguns megabytes de memória de longo prazo (</a:t>
            </a:r>
            <a:r>
              <a:rPr lang="pt-BR" i="1" dirty="0"/>
              <a:t>flash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TinyML, paradigma do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o kit (ou celulares pessoais) e modelos de ML e apresentação de trabalhos práticos.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de projeto final prático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deve ser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16428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Apresentar os </a:t>
            </a:r>
            <a:r>
              <a:rPr lang="pt-BR" b="1" i="1" dirty="0">
                <a:effectLst/>
              </a:rPr>
              <a:t>fundamentos de </a:t>
            </a:r>
            <a:r>
              <a:rPr lang="pt-BR" b="1" i="1" dirty="0" err="1">
                <a:effectLst/>
              </a:rPr>
              <a:t>IoT</a:t>
            </a:r>
            <a:r>
              <a:rPr lang="pt-BR" b="1" i="1" dirty="0">
                <a:effectLst/>
              </a:rPr>
              <a:t> e ML</a:t>
            </a:r>
            <a:r>
              <a:rPr lang="pt-BR" b="0" i="0" dirty="0">
                <a:effectLst/>
              </a:rPr>
              <a:t>, bem como explorar a </a:t>
            </a:r>
            <a:r>
              <a:rPr lang="pt-BR" b="1" i="1" dirty="0">
                <a:effectLst/>
              </a:rPr>
              <a:t>interseção</a:t>
            </a:r>
            <a:r>
              <a:rPr lang="pt-BR" b="0" i="0" dirty="0">
                <a:effectLst/>
              </a:rPr>
              <a:t> entre essas áreas.</a:t>
            </a:r>
            <a:endParaRPr lang="pt-BR" dirty="0"/>
          </a:p>
          <a:p>
            <a:r>
              <a:rPr lang="pt-BR" b="1" i="1" dirty="0">
                <a:effectLst/>
              </a:rPr>
              <a:t>Familiarizar</a:t>
            </a:r>
            <a:r>
              <a:rPr lang="pt-BR" b="0" i="0" dirty="0">
                <a:effectLst/>
              </a:rPr>
              <a:t> os alunos com a </a:t>
            </a:r>
            <a:r>
              <a:rPr lang="pt-BR" b="1" i="1" dirty="0">
                <a:effectLst/>
              </a:rPr>
              <a:t>literatura e os conceitos-chave da área de 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</a:t>
            </a:r>
            <a:r>
              <a:rPr lang="pt-BR" b="1" i="1" dirty="0">
                <a:effectLst/>
              </a:rPr>
              <a:t>conceber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effectLst/>
              </a:rPr>
              <a:t>treinar e implantar aplicações TinyML em sistemas embarcados</a:t>
            </a:r>
            <a:r>
              <a:rPr lang="pt-BR" dirty="0">
                <a:effectLst/>
              </a:rPr>
              <a:t> (e.g., smartphones e dispositivos </a:t>
            </a:r>
            <a:r>
              <a:rPr lang="pt-BR" dirty="0" err="1">
                <a:effectLst/>
              </a:rPr>
              <a:t>IoT</a:t>
            </a:r>
            <a:r>
              <a:rPr lang="pt-BR" dirty="0">
                <a:effectLst/>
              </a:rPr>
              <a:t>)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Proporcionar </a:t>
            </a:r>
            <a:r>
              <a:rPr lang="pt-BR" b="1" i="1" dirty="0">
                <a:effectLst/>
              </a:rPr>
              <a:t>experiência prática por meio de laboratórios e projetos práticos</a:t>
            </a:r>
            <a:r>
              <a:rPr lang="pt-BR" b="0" i="0" dirty="0">
                <a:effectLst/>
              </a:rPr>
              <a:t>, permitindo que os alunos apliquem seus conhecimentos de TinyML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8904330" y="3711401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429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30" y="1825624"/>
            <a:ext cx="5606142" cy="5032376"/>
          </a:xfrm>
        </p:spPr>
        <p:txBody>
          <a:bodyPr>
            <a:normAutofit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</a:t>
            </a:r>
            <a:r>
              <a:rPr lang="pt-BR" dirty="0"/>
              <a:t> que apresentem: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Baixa latência;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Maior autonomia energética;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Eficiência computacional;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Baixo consumo de memória.</a:t>
            </a:r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7225675" y="5880895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8526566" y="5880895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064" y="5880895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0143554" y="5986659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9484CA5-A8AF-0F89-BAE4-E64E7B56A9A1}"/>
              </a:ext>
            </a:extLst>
          </p:cNvPr>
          <p:cNvGrpSpPr/>
          <p:nvPr/>
        </p:nvGrpSpPr>
        <p:grpSpPr>
          <a:xfrm>
            <a:off x="838200" y="1825624"/>
            <a:ext cx="2121822" cy="2124000"/>
            <a:chOff x="107515" y="4167201"/>
            <a:chExt cx="2121822" cy="2124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6A39609-5AF4-8637-7DF1-5B804FB4E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515" y="4167201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5B90241-EE6F-B333-04EA-D1C64D653022}"/>
                </a:ext>
              </a:extLst>
            </p:cNvPr>
            <p:cNvSpPr txBox="1"/>
            <p:nvPr/>
          </p:nvSpPr>
          <p:spPr>
            <a:xfrm>
              <a:off x="479453" y="4965418"/>
              <a:ext cx="13779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B24F1C8-205A-0C70-FF60-C8F57359DA69}"/>
              </a:ext>
            </a:extLst>
          </p:cNvPr>
          <p:cNvGrpSpPr/>
          <p:nvPr/>
        </p:nvGrpSpPr>
        <p:grpSpPr>
          <a:xfrm>
            <a:off x="2056676" y="3756895"/>
            <a:ext cx="2121822" cy="2124000"/>
            <a:chOff x="12656988" y="365125"/>
            <a:chExt cx="2121822" cy="2124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D182BD6-C6AA-E71B-7DEE-F4CE7836A6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56988" y="365125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4401CCF-81FF-2AAD-292C-15D2E970ECB3}"/>
                </a:ext>
              </a:extLst>
            </p:cNvPr>
            <p:cNvSpPr txBox="1"/>
            <p:nvPr/>
          </p:nvSpPr>
          <p:spPr>
            <a:xfrm>
              <a:off x="13175260" y="1275901"/>
              <a:ext cx="10852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Aplicações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9C57232-1B11-D419-56E2-EDF1801F70C2}"/>
              </a:ext>
            </a:extLst>
          </p:cNvPr>
          <p:cNvGrpSpPr/>
          <p:nvPr/>
        </p:nvGrpSpPr>
        <p:grpSpPr>
          <a:xfrm>
            <a:off x="3261385" y="1830565"/>
            <a:ext cx="2121822" cy="2119059"/>
            <a:chOff x="2498328" y="2254442"/>
            <a:chExt cx="2121822" cy="2119059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E33FA00-5111-FF80-AFF0-DEFF7C5BF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328" y="2254442"/>
              <a:ext cx="2121822" cy="21190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014DE71-4205-9188-3826-C1A41FC3123A}"/>
                </a:ext>
              </a:extLst>
            </p:cNvPr>
            <p:cNvSpPr txBox="1"/>
            <p:nvPr/>
          </p:nvSpPr>
          <p:spPr>
            <a:xfrm>
              <a:off x="2973063" y="3035989"/>
              <a:ext cx="11723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Sistemas Embarcados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484" y="1825624"/>
            <a:ext cx="6566515" cy="5032376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Trabalharemos na </a:t>
            </a:r>
            <a:r>
              <a:rPr lang="pt-BR" b="1" i="1" dirty="0">
                <a:effectLst/>
              </a:rPr>
              <a:t>interseção dessas três áreas</a:t>
            </a:r>
            <a:r>
              <a:rPr lang="pt-BR" b="0" i="0" dirty="0">
                <a:effectLst/>
              </a:rPr>
              <a:t>, que dá origem ao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Para isso, devemos levar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</a:t>
            </a:r>
            <a:r>
              <a:rPr lang="pt-BR" b="1" i="1" dirty="0">
                <a:effectLst/>
              </a:rPr>
              <a:t>viabilizar novas aplicações </a:t>
            </a:r>
            <a:r>
              <a:rPr lang="pt-BR" b="0" i="0" dirty="0">
                <a:effectLst/>
              </a:rPr>
              <a:t>em dispositivos embarcados?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</a:t>
            </a:r>
            <a:r>
              <a:rPr lang="pt-BR" b="1" i="1" dirty="0">
                <a:effectLst/>
              </a:rPr>
              <a:t>desafios de implementar ML em dispositivos com recursos limitados</a:t>
            </a:r>
            <a:r>
              <a:rPr lang="pt-BR" b="0" i="0" dirty="0">
                <a:effectLst/>
              </a:rPr>
              <a:t>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</a:t>
            </a:r>
            <a:r>
              <a:rPr lang="pt-BR" b="1" i="1" dirty="0"/>
              <a:t>latência</a:t>
            </a:r>
            <a:r>
              <a:rPr lang="pt-BR" dirty="0"/>
              <a:t> (e.g., tempo para classificação de objetos em uma imagem) e restrições de </a:t>
            </a:r>
            <a:r>
              <a:rPr lang="pt-BR" b="1" i="1" dirty="0"/>
              <a:t>consumo</a:t>
            </a:r>
            <a:r>
              <a:rPr lang="pt-BR" dirty="0"/>
              <a:t>, </a:t>
            </a:r>
            <a:r>
              <a:rPr lang="pt-BR" b="1" i="1" dirty="0"/>
              <a:t>processamento</a:t>
            </a:r>
            <a:r>
              <a:rPr lang="pt-BR" dirty="0"/>
              <a:t> e </a:t>
            </a:r>
            <a:r>
              <a:rPr lang="pt-BR" b="1" i="1" dirty="0"/>
              <a:t>memória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</a:t>
            </a:r>
            <a:r>
              <a:rPr lang="pt-BR" b="1" i="1" dirty="0">
                <a:effectLst/>
              </a:rPr>
              <a:t>novos casos de uso podem ser habilitados com o uso de 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997270" y="6379825"/>
            <a:ext cx="602080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2020321" y="6379825"/>
            <a:ext cx="240526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69" y="6379825"/>
            <a:ext cx="406768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3666833" y="6439631"/>
            <a:ext cx="363850" cy="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38200" y="1690688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Machine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670092" y="3041594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TinyML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04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Bibliotecas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, 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Micro.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074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</a:t>
            </a:r>
            <a:r>
              <a:rPr lang="pt-BR" b="1" i="1" dirty="0"/>
              <a:t>Lite*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Protocolos: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Mega Pixels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0EB696-E0ED-86E0-4C6B-21E58F68982E}"/>
              </a:ext>
            </a:extLst>
          </p:cNvPr>
          <p:cNvSpPr txBox="1"/>
          <p:nvPr/>
        </p:nvSpPr>
        <p:spPr>
          <a:xfrm>
            <a:off x="10440451" y="6413786"/>
            <a:ext cx="1790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i="1" dirty="0"/>
              <a:t>*</a:t>
            </a:r>
            <a:r>
              <a:rPr lang="pt-BR" sz="1200" dirty="0"/>
              <a:t> Sem sensor de temperatura e humidade.</a:t>
            </a:r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TinyML: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ADF19-43EF-B6EA-B6EB-C7AF9247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modelos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EBB5B4-75A8-936C-FCAA-88F017EB7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2675" y="1825624"/>
            <a:ext cx="6472239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 entanto, suas imensas capacidades têm um custo. </a:t>
            </a:r>
          </a:p>
          <a:p>
            <a:r>
              <a:rPr lang="pt-BR" b="0" i="0" dirty="0">
                <a:effectLst/>
              </a:rPr>
              <a:t>Os modelos mais avançados exigem recursos computacionais colossais, tornando-os proibitivamente caros para todas as organizações, exceto as mais proeminentes. </a:t>
            </a:r>
          </a:p>
          <a:p>
            <a:r>
              <a:rPr lang="pt-BR" b="0" i="0" dirty="0">
                <a:effectLst/>
              </a:rPr>
              <a:t>Como resultado, a maioria dos usuários acessa esses modelos como serviços baseados em nuvem.</a:t>
            </a:r>
            <a:endParaRPr lang="pt-BR" dirty="0"/>
          </a:p>
        </p:txBody>
      </p:sp>
      <p:pic>
        <p:nvPicPr>
          <p:cNvPr id="4" name="Picture 4" descr="Uso do Chat GPT na política pode ser um risco à informação? Entenda -  RIC.com.br">
            <a:extLst>
              <a:ext uri="{FF2B5EF4-FFF2-40B4-BE49-F238E27FC236}">
                <a16:creationId xmlns:a16="http://schemas.microsoft.com/office/drawing/2014/main" id="{9A389DAD-C6CE-B6C3-19D3-08E70EF3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906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ALL-E: The AI That Can Create Images from Text - Cloudbooklet">
            <a:extLst>
              <a:ext uri="{FF2B5EF4-FFF2-40B4-BE49-F238E27FC236}">
                <a16:creationId xmlns:a16="http://schemas.microsoft.com/office/drawing/2014/main" id="{A9C3784B-CE71-48BC-F229-FDBD1BA9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69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7B89270-008B-1F3F-5EEC-37B65CA3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7" y="4655229"/>
            <a:ext cx="3328393" cy="176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98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Todas as quartas-feiras das 17:30 às 18:30.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431B0-332C-5682-1508-2B608FEB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5BB17B-3616-61EB-2DBC-DB3ED130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6971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5117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3AEE3-0DA4-604F-C6F6-48793D9F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757C4F-29B8-DAB7-AA14-7BDDD86D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03429" cy="5032375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Predição da qualidade do 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454545"/>
                </a:solidFill>
                <a:effectLst/>
                <a:latin typeface="Inter"/>
                <a:hlinkClick r:id="rId9"/>
              </a:rPr>
              <a:t>Diabetic</a:t>
            </a:r>
            <a:r>
              <a:rPr lang="pt-BR" b="0" i="0" dirty="0">
                <a:solidFill>
                  <a:srgbClr val="454545"/>
                </a:solidFill>
                <a:effectLst/>
                <a:latin typeface="Inter"/>
                <a:hlinkClick r:id="rId9"/>
              </a:rPr>
              <a:t> </a:t>
            </a:r>
            <a:r>
              <a:rPr lang="pt-BR" b="0" i="0" dirty="0" err="1">
                <a:solidFill>
                  <a:srgbClr val="454545"/>
                </a:solidFill>
                <a:effectLst/>
                <a:latin typeface="Inter"/>
                <a:hlinkClick r:id="rId9"/>
              </a:rPr>
              <a:t>retinopathy</a:t>
            </a:r>
            <a:r>
              <a:rPr lang="pt-BR" b="0" i="0" dirty="0">
                <a:solidFill>
                  <a:srgbClr val="454545"/>
                </a:solidFill>
                <a:effectLst/>
                <a:latin typeface="Inter"/>
                <a:hlinkClick r:id="rId9"/>
              </a:rPr>
              <a:t> detector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0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1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1404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3AEE3-0DA4-604F-C6F6-48793D9F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757C4F-29B8-DAB7-AA14-7BDDD86D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5032375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pt-BR" dirty="0"/>
              <a:t>“</a:t>
            </a:r>
            <a:r>
              <a:rPr lang="en-US" b="0" i="0" dirty="0">
                <a:effectLst/>
              </a:rPr>
              <a:t>Explore real-world edge ML projects”, </a:t>
            </a:r>
            <a:r>
              <a:rPr lang="pt-BR" dirty="0">
                <a:hlinkClick r:id="rId2"/>
              </a:rPr>
              <a:t>http://tinyurl.com</a:t>
            </a:r>
            <a:r>
              <a:rPr lang="pt-BR">
                <a:hlinkClick r:id="rId2"/>
              </a:rPr>
              <a:t>/tinymlprojects</a:t>
            </a:r>
            <a:endParaRPr lang="pt-BR"/>
          </a:p>
          <a:p>
            <a:pPr marL="514350" indent="-514350" algn="l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9071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Exercícios: </a:t>
            </a:r>
            <a:r>
              <a:rPr lang="pt-BR" dirty="0">
                <a:hlinkClick r:id="rId3"/>
              </a:rPr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2A828-0760-E5A4-E4D7-F1D909C6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modelos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907419-18C7-547C-347B-605189012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83686" cy="5032375"/>
          </a:xfrm>
        </p:spPr>
        <p:txBody>
          <a:bodyPr>
            <a:normAutofit/>
          </a:bodyPr>
          <a:lstStyle/>
          <a:p>
            <a:r>
              <a:rPr lang="pt-BR" dirty="0"/>
              <a:t>A operação em nuvem destes grandes modelos aumenta a latência dos serviços e consome quantidades substanciais de energia, contribuindo para preocupações ambientais e aumentando os custos operacionais. </a:t>
            </a:r>
          </a:p>
          <a:p>
            <a:r>
              <a:rPr lang="pt-BR" dirty="0"/>
              <a:t>A abordagem ideal para mitigar esses problemas envolve a execução de algoritmos em dispositivos de computação de ponta, como smartphones ou outros computadores de baixo consumo de energia. </a:t>
            </a:r>
          </a:p>
          <a:p>
            <a:r>
              <a:rPr lang="pt-BR" dirty="0"/>
              <a:t>O </a:t>
            </a:r>
            <a:r>
              <a:rPr lang="pt-BR" i="1" dirty="0" err="1"/>
              <a:t>edge</a:t>
            </a:r>
            <a:r>
              <a:rPr lang="pt-BR" i="1" dirty="0"/>
              <a:t> </a:t>
            </a:r>
            <a:r>
              <a:rPr lang="pt-BR" i="1" dirty="0" err="1"/>
              <a:t>computing</a:t>
            </a:r>
            <a:r>
              <a:rPr lang="pt-BR" dirty="0"/>
              <a:t>, ou computação de borda, reduz a necessidade de grandes centros de dados, reduzindo significativamente o consumo de energia e reduzindo a pegada ambiental. </a:t>
            </a:r>
          </a:p>
          <a:p>
            <a:r>
              <a:rPr lang="pt-BR" dirty="0"/>
              <a:t>Além disso, o </a:t>
            </a:r>
            <a:r>
              <a:rPr lang="pt-BR" i="1" dirty="0" err="1"/>
              <a:t>edge</a:t>
            </a:r>
            <a:r>
              <a:rPr lang="pt-BR" i="1" dirty="0"/>
              <a:t> </a:t>
            </a:r>
            <a:r>
              <a:rPr lang="pt-BR" i="1" dirty="0" err="1"/>
              <a:t>computing</a:t>
            </a:r>
            <a:r>
              <a:rPr lang="pt-BR" i="1"/>
              <a:t> </a:t>
            </a:r>
            <a:r>
              <a:rPr lang="pt-BR"/>
              <a:t>pode </a:t>
            </a:r>
            <a:r>
              <a:rPr lang="pt-BR" dirty="0"/>
              <a:t>aumentar a privacidade mantendo os dados localmente em vez de transmiti-los para servidores remotos.</a:t>
            </a:r>
          </a:p>
        </p:txBody>
      </p:sp>
    </p:spTree>
    <p:extLst>
      <p:ext uri="{BB962C8B-B14F-4D97-AF65-F5344CB8AC3E}">
        <p14:creationId xmlns:p14="http://schemas.microsoft.com/office/powerpoint/2010/main" val="2791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A7B27-143F-512A-62D6-8F05578E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F59CE-D787-473E-FE20-CF99F255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51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Quantidade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10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</a:t>
            </a:r>
            <a:r>
              <a:rPr lang="pt-BR" sz="2400" b="1" i="1" dirty="0"/>
              <a:t>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</a:t>
            </a:r>
            <a:r>
              <a:rPr lang="pt-BR" sz="2400" b="1" i="1" dirty="0"/>
              <a:t>equipados com microprocessadores</a:t>
            </a:r>
            <a:r>
              <a:rPr lang="pt-BR" sz="2400" dirty="0"/>
              <a:t>  ou </a:t>
            </a:r>
            <a:r>
              <a:rPr lang="pt-BR" sz="2400" b="1" i="1" dirty="0"/>
              <a:t>microcontroladores,</a:t>
            </a:r>
            <a:r>
              <a:rPr lang="pt-BR" sz="2400" dirty="0"/>
              <a:t> (vários) </a:t>
            </a:r>
            <a:r>
              <a:rPr lang="pt-BR" sz="2400" b="1" i="1" dirty="0"/>
              <a:t>sensores</a:t>
            </a:r>
            <a:r>
              <a:rPr lang="pt-BR" sz="2400" dirty="0"/>
              <a:t> e </a:t>
            </a:r>
            <a:r>
              <a:rPr lang="pt-BR" sz="2400" b="1" i="1" dirty="0"/>
              <a:t>atuadores</a:t>
            </a:r>
            <a:r>
              <a:rPr lang="pt-BR" sz="2400" dirty="0"/>
              <a:t>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Economia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38200" y="5538072"/>
            <a:ext cx="11081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os processadores e microcontroladores desses dispositivos são muito </a:t>
            </a:r>
            <a:r>
              <a:rPr lang="pt-BR" b="1" i="1" dirty="0"/>
              <a:t>menores</a:t>
            </a:r>
            <a:r>
              <a:rPr lang="pt-BR" dirty="0"/>
              <a:t> e consomem muito </a:t>
            </a:r>
            <a:r>
              <a:rPr lang="pt-BR" b="1" i="1" dirty="0"/>
              <a:t>menos energia </a:t>
            </a:r>
            <a:r>
              <a:rPr lang="pt-BR" dirty="0"/>
              <a:t>e são </a:t>
            </a:r>
            <a:r>
              <a:rPr lang="pt-BR" b="1" i="1" dirty="0"/>
              <a:t>mais baratos</a:t>
            </a:r>
            <a:r>
              <a:rPr lang="pt-BR" dirty="0"/>
              <a:t>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Baixo consumo de energia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Funcionem por longos períodos </a:t>
            </a:r>
            <a:r>
              <a:rPr lang="pt-BR" dirty="0"/>
              <a:t>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b="1" i="1" dirty="0"/>
              <a:t>Always </a:t>
            </a:r>
            <a:r>
              <a:rPr lang="pt-BR" b="1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aplicações que exigem monitoramento constante, como sistemas de </a:t>
            </a:r>
            <a:r>
              <a:rPr lang="pt-BR" b="1" i="1" dirty="0">
                <a:effectLst/>
                <a:latin typeface="Söhne"/>
              </a:rPr>
              <a:t>segurança</a:t>
            </a:r>
            <a:r>
              <a:rPr lang="pt-BR" b="0" i="0" dirty="0">
                <a:effectLst/>
                <a:latin typeface="Söhne"/>
              </a:rPr>
              <a:t>, </a:t>
            </a:r>
            <a:r>
              <a:rPr lang="pt-BR" dirty="0">
                <a:effectLst/>
                <a:latin typeface="Söhne"/>
              </a:rPr>
              <a:t>monitoramento</a:t>
            </a:r>
            <a:r>
              <a:rPr lang="pt-BR" b="0" i="0" dirty="0">
                <a:effectLst/>
                <a:latin typeface="Söhne"/>
              </a:rPr>
              <a:t> de </a:t>
            </a:r>
            <a:r>
              <a:rPr lang="pt-BR" b="1" i="1" dirty="0">
                <a:effectLst/>
                <a:latin typeface="Söhne"/>
              </a:rPr>
              <a:t>saúde</a:t>
            </a:r>
            <a:r>
              <a:rPr lang="pt-BR" b="0" i="0" dirty="0">
                <a:effectLst/>
                <a:latin typeface="Söhne"/>
              </a:rPr>
              <a:t>, sistemas de </a:t>
            </a:r>
            <a:r>
              <a:rPr lang="pt-BR" b="1" i="1" dirty="0">
                <a:effectLst/>
                <a:latin typeface="Söhne"/>
              </a:rPr>
              <a:t>automação industrial </a:t>
            </a:r>
            <a:r>
              <a:rPr lang="pt-BR" b="0" i="0" dirty="0">
                <a:effectLst/>
                <a:latin typeface="Söhne"/>
              </a:rPr>
              <a:t>ou dispositivos de </a:t>
            </a:r>
            <a:r>
              <a:rPr lang="pt-BR" b="1" i="1" dirty="0">
                <a:effectLst/>
                <a:latin typeface="Söhne"/>
              </a:rPr>
              <a:t>assistência virtual</a:t>
            </a:r>
            <a:r>
              <a:rPr lang="pt-BR" b="0" i="0" dirty="0">
                <a:effectLst/>
                <a:latin typeface="Söhne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44D402-28E9-5182-59A7-E1EAEBECB902}"/>
              </a:ext>
            </a:extLst>
          </p:cNvPr>
          <p:cNvSpPr txBox="1"/>
          <p:nvPr/>
        </p:nvSpPr>
        <p:spPr>
          <a:xfrm>
            <a:off x="8647287" y="6596390"/>
            <a:ext cx="3784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9"/>
              </a:rPr>
              <a:t>https://youtube.com/shorts/O8cmpRZ9dOo?feature=share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Sensores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58"/>
            <a:ext cx="10831286" cy="893761"/>
          </a:xfrm>
        </p:spPr>
        <p:txBody>
          <a:bodyPr>
            <a:normAutofit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RGB, Térmicos,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7360</TotalTime>
  <Words>5203</Words>
  <Application>Microsoft Office PowerPoint</Application>
  <PresentationFormat>Widescreen</PresentationFormat>
  <Paragraphs>427</Paragraphs>
  <Slides>36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Inter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Grandes modelos</vt:lpstr>
      <vt:lpstr>Grandes modelos</vt:lpstr>
      <vt:lpstr>Grandes modelos</vt:lpstr>
      <vt:lpstr>Apresentação do PowerPoint</vt:lpstr>
      <vt:lpstr>Motivação: Quantidade</vt:lpstr>
      <vt:lpstr>Motivação: Economia</vt:lpstr>
      <vt:lpstr>Motivação: Baixo consumo de energia</vt:lpstr>
      <vt:lpstr>Motivação: Sensores</vt:lpstr>
      <vt:lpstr>Motivação: Always On ML</vt:lpstr>
      <vt:lpstr>EdgeML versus TinyML</vt:lpstr>
      <vt:lpstr>Edge Computing versus EdgeML versus TinyML</vt:lpstr>
      <vt:lpstr>Mas o que são IA e ML?</vt:lpstr>
      <vt:lpstr>Aplicações do tinyML</vt:lpstr>
      <vt:lpstr>Aplicações do tinyML</vt:lpstr>
      <vt:lpstr>Aplicações do tinyML</vt:lpstr>
      <vt:lpstr>Sobre o curso</vt:lpstr>
      <vt:lpstr>Sobre o curso</vt:lpstr>
      <vt:lpstr>Sobre o curso</vt:lpstr>
      <vt:lpstr>Sobre o curso</vt:lpstr>
      <vt:lpstr>Sobre o curso</vt:lpstr>
      <vt:lpstr>Sobre o curso</vt:lpstr>
      <vt:lpstr>Objetivos do curso</vt:lpstr>
      <vt:lpstr>O que vamos aprender?</vt:lpstr>
      <vt:lpstr>O que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Ideias para projetos finais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1629</cp:revision>
  <dcterms:created xsi:type="dcterms:W3CDTF">2020-01-20T13:50:05Z</dcterms:created>
  <dcterms:modified xsi:type="dcterms:W3CDTF">2023-12-21T16:43:40Z</dcterms:modified>
</cp:coreProperties>
</file>